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8" r:id="rId18"/>
    <p:sldId id="271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83" autoAdjust="0"/>
    <p:restoredTop sz="95324" autoAdjust="0"/>
  </p:normalViewPr>
  <p:slideViewPr>
    <p:cSldViewPr snapToGrid="0">
      <p:cViewPr varScale="1">
        <p:scale>
          <a:sx n="70" d="100"/>
          <a:sy n="70" d="100"/>
        </p:scale>
        <p:origin x="-24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1842" y="10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74C62058-B57A-4DB9-9464-49FFBBB3BB99}" type="datetime1">
              <a:rPr lang="pt-BR" smtClean="0"/>
              <a:pPr/>
              <a:t>23/02/2015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B828588A-5C4E-401A-AECC-B6F63A9DE965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BB6DCE92-3F1D-4FCD-AF5B-8AD3419785F9}" type="datetime1">
              <a:rPr lang="pt-BR" smtClean="0"/>
              <a:pPr/>
              <a:t>23/02/2015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77542409-6A04-4DC6-AC3A-D3758287A8F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6179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Nuvens brancas no céu azul profun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 descr="Close-up de broto de uma plant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Imagem 10" descr="Onda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 latinLnBrk="0">
              <a:lnSpc>
                <a:spcPct val="90000"/>
              </a:lnSpc>
              <a:defRPr lang="pt-BR" sz="48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pt-BR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pt-BR" sz="2000"/>
            </a:lvl2pPr>
            <a:lvl3pPr marL="914400" indent="0" algn="ctr" latinLnBrk="0">
              <a:buNone/>
              <a:defRPr lang="pt-BR" sz="1800"/>
            </a:lvl3pPr>
            <a:lvl4pPr marL="1371600" indent="0" algn="ctr" latinLnBrk="0">
              <a:buNone/>
              <a:defRPr lang="pt-BR" sz="1600"/>
            </a:lvl4pPr>
            <a:lvl5pPr marL="1828800" indent="0" algn="ctr" latinLnBrk="0">
              <a:buNone/>
              <a:defRPr lang="pt-BR" sz="1600"/>
            </a:lvl5pPr>
            <a:lvl6pPr marL="2286000" indent="0" algn="ctr" latinLnBrk="0">
              <a:buNone/>
              <a:defRPr lang="pt-BR" sz="1600"/>
            </a:lvl6pPr>
            <a:lvl7pPr marL="2743200" indent="0" algn="ctr" latinLnBrk="0">
              <a:buNone/>
              <a:defRPr lang="pt-BR" sz="1600"/>
            </a:lvl7pPr>
            <a:lvl8pPr marL="3200400" indent="0" algn="ctr" latinLnBrk="0">
              <a:buNone/>
              <a:defRPr lang="pt-BR" sz="1600"/>
            </a:lvl8pPr>
            <a:lvl9pPr marL="3657600" indent="0" algn="ctr" latinLnBrk="0">
              <a:buNone/>
              <a:defRPr lang="pt-BR"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=""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8AD8F3-57B5-4CD0-BEA6-AD50021DE074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0BDE67-675D-4A15-85FE-A99A754EEC65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F7B4E5-5C20-4948-82CB-93CBEB141146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 latinLnBrk="0">
              <a:defRPr lang="pt-BR"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pt-BR" sz="24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pt-BR" sz="2000"/>
            </a:lvl2pPr>
            <a:lvl3pPr marL="914400" indent="0" latinLnBrk="0">
              <a:buNone/>
              <a:defRPr lang="pt-BR" sz="1800"/>
            </a:lvl3pPr>
            <a:lvl4pPr marL="1371600" indent="0" latinLnBrk="0">
              <a:buNone/>
              <a:defRPr lang="pt-BR" sz="1600"/>
            </a:lvl4pPr>
            <a:lvl5pPr marL="1828800" indent="0" latinLnBrk="0">
              <a:buNone/>
              <a:defRPr lang="pt-BR" sz="1600"/>
            </a:lvl5pPr>
            <a:lvl6pPr marL="2286000" indent="0" latinLnBrk="0">
              <a:buNone/>
              <a:defRPr lang="pt-BR" sz="1600"/>
            </a:lvl6pPr>
            <a:lvl7pPr marL="2743200" indent="0" latinLnBrk="0">
              <a:buNone/>
              <a:defRPr lang="pt-BR" sz="1600"/>
            </a:lvl7pPr>
            <a:lvl8pPr marL="3200400" indent="0" latinLnBrk="0">
              <a:buNone/>
              <a:defRPr lang="pt-BR" sz="1600"/>
            </a:lvl8pPr>
            <a:lvl9pPr marL="3657600" indent="0" latinLnBrk="0">
              <a:buNone/>
              <a:defRPr lang="pt-BR" sz="16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pic>
        <p:nvPicPr>
          <p:cNvPr id="9" name="Imagem 8" descr="Onda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Imagem 10" descr="Close-up de plantas verd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 latinLnBrk="0">
              <a:defRPr lang="pt-BR" sz="2200"/>
            </a:lvl1pPr>
            <a:lvl2pPr latinLnBrk="0">
              <a:defRPr lang="pt-BR" sz="1800"/>
            </a:lvl2pPr>
            <a:lvl3pPr latinLnBrk="0">
              <a:defRPr lang="pt-BR" sz="1600"/>
            </a:lvl3pPr>
            <a:lvl4pPr latinLnBrk="0">
              <a:defRPr lang="pt-BR" sz="1600"/>
            </a:lvl4pPr>
            <a:lvl5pPr latinLnBrk="0">
              <a:defRPr lang="pt-BR" sz="1600"/>
            </a:lvl5pPr>
            <a:lvl6pPr latinLnBrk="0">
              <a:defRPr lang="pt-BR" sz="1600"/>
            </a:lvl6pPr>
            <a:lvl7pPr latinLnBrk="0">
              <a:defRPr lang="pt-BR" sz="1600"/>
            </a:lvl7pPr>
            <a:lvl8pPr latinLnBrk="0">
              <a:defRPr lang="pt-BR" sz="1600"/>
            </a:lvl8pPr>
            <a:lvl9pPr latinLnBrk="0">
              <a:defRPr lang="pt-BR" sz="16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 latinLnBrk="0">
              <a:defRPr lang="pt-BR" sz="2200"/>
            </a:lvl1pPr>
            <a:lvl2pPr latinLnBrk="0">
              <a:defRPr lang="pt-BR" sz="1800"/>
            </a:lvl2pPr>
            <a:lvl3pPr latinLnBrk="0">
              <a:defRPr lang="pt-BR" sz="1600"/>
            </a:lvl3pPr>
            <a:lvl4pPr latinLnBrk="0">
              <a:defRPr lang="pt-BR" sz="1600"/>
            </a:lvl4pPr>
            <a:lvl5pPr latinLnBrk="0">
              <a:defRPr lang="pt-BR" sz="1600"/>
            </a:lvl5pPr>
            <a:lvl6pPr latinLnBrk="0">
              <a:defRPr lang="pt-BR" sz="1600"/>
            </a:lvl6pPr>
            <a:lvl7pPr latinLnBrk="0">
              <a:defRPr lang="pt-BR" sz="1600"/>
            </a:lvl7pPr>
            <a:lvl8pPr latinLnBrk="0">
              <a:defRPr lang="pt-BR" sz="1600"/>
            </a:lvl8pPr>
            <a:lvl9pPr latinLnBrk="0">
              <a:defRPr lang="pt-BR" sz="16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AA1DD-27DB-498C-8700-26CD9537DB58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pt-BR" sz="2200" b="1"/>
            </a:lvl1pPr>
            <a:lvl2pPr marL="457200" indent="0" latinLnBrk="0">
              <a:buNone/>
              <a:defRPr lang="pt-BR" sz="2000" b="1"/>
            </a:lvl2pPr>
            <a:lvl3pPr marL="914400" indent="0" latinLnBrk="0">
              <a:buNone/>
              <a:defRPr lang="pt-BR" sz="1800" b="1"/>
            </a:lvl3pPr>
            <a:lvl4pPr marL="1371600" indent="0" latinLnBrk="0">
              <a:buNone/>
              <a:defRPr lang="pt-BR" sz="1600" b="1"/>
            </a:lvl4pPr>
            <a:lvl5pPr marL="1828800" indent="0" latinLnBrk="0">
              <a:buNone/>
              <a:defRPr lang="pt-BR" sz="1600" b="1"/>
            </a:lvl5pPr>
            <a:lvl6pPr marL="2286000" indent="0" latinLnBrk="0">
              <a:buNone/>
              <a:defRPr lang="pt-BR" sz="1600" b="1"/>
            </a:lvl6pPr>
            <a:lvl7pPr marL="2743200" indent="0" latinLnBrk="0">
              <a:buNone/>
              <a:defRPr lang="pt-BR" sz="1600" b="1"/>
            </a:lvl7pPr>
            <a:lvl8pPr marL="3200400" indent="0" latinLnBrk="0">
              <a:buNone/>
              <a:defRPr lang="pt-BR" sz="1600" b="1"/>
            </a:lvl8pPr>
            <a:lvl9pPr marL="3657600" indent="0" latinLnBrk="0">
              <a:buNone/>
              <a:defRPr lang="pt-BR" sz="1600" b="1"/>
            </a:lvl9pPr>
          </a:lstStyle>
          <a:p>
            <a:pPr lvl="0"/>
            <a:r>
              <a:rPr lang="pt-BR" noProof="0" dirty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 latinLnBrk="0">
              <a:defRPr lang="pt-BR" sz="2200"/>
            </a:lvl1pPr>
            <a:lvl2pPr latinLnBrk="0">
              <a:defRPr lang="pt-BR" sz="1800"/>
            </a:lvl2pPr>
            <a:lvl3pPr latinLnBrk="0">
              <a:defRPr lang="pt-BR" sz="1600"/>
            </a:lvl3pPr>
            <a:lvl4pPr latinLnBrk="0">
              <a:defRPr lang="pt-BR" sz="1600"/>
            </a:lvl4pPr>
            <a:lvl5pPr latinLnBrk="0">
              <a:defRPr lang="pt-BR" sz="1600"/>
            </a:lvl5pPr>
            <a:lvl6pPr latinLnBrk="0">
              <a:defRPr lang="pt-BR" sz="1600"/>
            </a:lvl6pPr>
            <a:lvl7pPr latinLnBrk="0">
              <a:defRPr lang="pt-BR" sz="1600"/>
            </a:lvl7pPr>
            <a:lvl8pPr latinLnBrk="0">
              <a:defRPr lang="pt-BR" sz="1600"/>
            </a:lvl8pPr>
            <a:lvl9pPr latinLnBrk="0">
              <a:defRPr lang="pt-BR" sz="1600"/>
            </a:lvl9pPr>
          </a:lstStyle>
          <a:p>
            <a:pPr lvl="0"/>
            <a:r>
              <a:rPr lang="pt-BR" noProof="0" dirty="0"/>
              <a:t>Clique para editar os estilos do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pt-BR" sz="2200" b="1"/>
            </a:lvl1pPr>
            <a:lvl2pPr marL="457200" indent="0" latinLnBrk="0">
              <a:buNone/>
              <a:defRPr lang="pt-BR" sz="2000" b="1"/>
            </a:lvl2pPr>
            <a:lvl3pPr marL="914400" indent="0" latinLnBrk="0">
              <a:buNone/>
              <a:defRPr lang="pt-BR" sz="1800" b="1"/>
            </a:lvl3pPr>
            <a:lvl4pPr marL="1371600" indent="0" latinLnBrk="0">
              <a:buNone/>
              <a:defRPr lang="pt-BR" sz="1600" b="1"/>
            </a:lvl4pPr>
            <a:lvl5pPr marL="1828800" indent="0" latinLnBrk="0">
              <a:buNone/>
              <a:defRPr lang="pt-BR" sz="1600" b="1"/>
            </a:lvl5pPr>
            <a:lvl6pPr marL="2286000" indent="0" latinLnBrk="0">
              <a:buNone/>
              <a:defRPr lang="pt-BR" sz="1600" b="1"/>
            </a:lvl6pPr>
            <a:lvl7pPr marL="2743200" indent="0" latinLnBrk="0">
              <a:buNone/>
              <a:defRPr lang="pt-BR" sz="1600" b="1"/>
            </a:lvl7pPr>
            <a:lvl8pPr marL="3200400" indent="0" latinLnBrk="0">
              <a:buNone/>
              <a:defRPr lang="pt-BR" sz="1600" b="1"/>
            </a:lvl8pPr>
            <a:lvl9pPr marL="3657600" indent="0" latinLnBrk="0">
              <a:buNone/>
              <a:defRPr lang="pt-BR" sz="1600" b="1"/>
            </a:lvl9pPr>
          </a:lstStyle>
          <a:p>
            <a:pPr lvl="0"/>
            <a:r>
              <a:rPr lang="pt-BR" noProof="0" dirty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 latinLnBrk="0">
              <a:defRPr lang="pt-BR" sz="2200"/>
            </a:lvl1pPr>
            <a:lvl2pPr latinLnBrk="0">
              <a:defRPr lang="pt-BR" sz="1800"/>
            </a:lvl2pPr>
            <a:lvl3pPr latinLnBrk="0">
              <a:defRPr lang="pt-BR" sz="1600"/>
            </a:lvl3pPr>
            <a:lvl4pPr latinLnBrk="0">
              <a:defRPr lang="pt-BR" sz="1600"/>
            </a:lvl4pPr>
            <a:lvl5pPr latinLnBrk="0">
              <a:defRPr lang="pt-BR" sz="1600"/>
            </a:lvl5pPr>
            <a:lvl6pPr latinLnBrk="0">
              <a:defRPr lang="pt-BR" sz="1600"/>
            </a:lvl6pPr>
            <a:lvl7pPr latinLnBrk="0">
              <a:defRPr lang="pt-BR" sz="1600"/>
            </a:lvl7pPr>
            <a:lvl8pPr latinLnBrk="0">
              <a:defRPr lang="pt-BR" sz="1600"/>
            </a:lvl8pPr>
            <a:lvl9pPr latinLnBrk="0">
              <a:defRPr lang="pt-BR" sz="1600"/>
            </a:lvl9pPr>
          </a:lstStyle>
          <a:p>
            <a:pPr lvl="0"/>
            <a:r>
              <a:rPr lang="pt-BR" noProof="0" dirty="0"/>
              <a:t>Clique para editar os estilos do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E79798-C3D4-4E74-B1A4-4B57CB384A67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 dirty="0"/>
              <a:t>Texto do rodapé aqui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=""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4A3F6F-A976-4B2B-A6BA-3AD12EE6A2D4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51BE30-F409-4E0D-86B2-32D839232745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 latinLnBrk="0">
              <a:defRPr lang="pt-BR" sz="3200"/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 latinLnBrk="0">
              <a:defRPr lang="pt-BR" sz="2200"/>
            </a:lvl1pPr>
            <a:lvl2pPr latinLnBrk="0">
              <a:defRPr lang="pt-BR" sz="1800"/>
            </a:lvl2pPr>
            <a:lvl3pPr latinLnBrk="0">
              <a:defRPr lang="pt-BR" sz="1600"/>
            </a:lvl3pPr>
            <a:lvl4pPr latinLnBrk="0">
              <a:defRPr lang="pt-BR" sz="1600"/>
            </a:lvl4pPr>
            <a:lvl5pPr latinLnBrk="0">
              <a:defRPr lang="pt-BR" sz="1600"/>
            </a:lvl5pPr>
            <a:lvl6pPr latinLnBrk="0">
              <a:defRPr lang="pt-BR" sz="1600"/>
            </a:lvl6pPr>
            <a:lvl7pPr latinLnBrk="0">
              <a:defRPr lang="pt-BR" sz="1600"/>
            </a:lvl7pPr>
            <a:lvl8pPr latinLnBrk="0">
              <a:defRPr lang="pt-BR" sz="1600"/>
            </a:lvl8pPr>
            <a:lvl9pPr latinLnBrk="0">
              <a:defRPr lang="pt-BR" sz="16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pt-BR" sz="1800"/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5591CC-630A-411F-B21A-8722BEED04B9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 latinLnBrk="0">
              <a:defRPr lang="pt-BR" sz="3200"/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pt-BR" sz="22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pt-BR" sz="1800"/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798E1B-71FE-4B83-B257-F955F1707D79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Texto do rodapé aqui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pt-BR"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pt-BR"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52D9593-7EF5-4C85-9257-149054B55499}" type="datetime4">
              <a:rPr lang="pt-BR" smtClean="0"/>
              <a:pPr/>
              <a:t>23 de fevereiro de 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t-BR"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Texto do rodapé aqui</a:t>
            </a:r>
          </a:p>
        </p:txBody>
      </p:sp>
    </p:spTree>
    <p:extLst>
      <p:ext uri="{BB962C8B-B14F-4D97-AF65-F5344CB8AC3E}">
        <p14:creationId xmlns=""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pt-BR"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lang="pt-BR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777" y="3084394"/>
            <a:ext cx="4846320" cy="2745556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Aparajita" pitchFamily="34" charset="0"/>
                <a:cs typeface="Aparajita" pitchFamily="34" charset="0"/>
              </a:rPr>
              <a:t>RELATÓRIO DE VIAGEM</a:t>
            </a:r>
          </a:p>
          <a:p>
            <a:r>
              <a:rPr lang="pt-BR" dirty="0" smtClean="0">
                <a:latin typeface="Aparajita" pitchFamily="34" charset="0"/>
                <a:cs typeface="Aparajita" pitchFamily="34" charset="0"/>
              </a:rPr>
              <a:t>APOIO AOS OFÍCIOS | PERÍODO  11/11/2014 A 27/11/2014</a:t>
            </a:r>
          </a:p>
          <a:p>
            <a:endParaRPr lang="pt-BR" dirty="0" smtClean="0">
              <a:latin typeface="Aparajita" pitchFamily="34" charset="0"/>
              <a:cs typeface="Aparajit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pt-BR" dirty="0" smtClean="0">
                <a:latin typeface="Aparajita" pitchFamily="34" charset="0"/>
                <a:cs typeface="Aparajita" pitchFamily="34" charset="0"/>
              </a:rPr>
              <a:t> VISITA TÉCNICA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>
                <a:latin typeface="Aparajita" pitchFamily="34" charset="0"/>
                <a:cs typeface="Aparajita" pitchFamily="34" charset="0"/>
              </a:rPr>
              <a:t>  DIGITALIZAÇÃO </a:t>
            </a:r>
          </a:p>
          <a:p>
            <a:r>
              <a:rPr lang="pt-BR" dirty="0" smtClean="0">
                <a:latin typeface="Aparajita" pitchFamily="34" charset="0"/>
                <a:cs typeface="Aparajita" pitchFamily="34" charset="0"/>
              </a:rPr>
              <a:t>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074460"/>
            <a:ext cx="1473958" cy="3862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741994" y="2074460"/>
            <a:ext cx="2047164" cy="3862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911988" y="2047164"/>
            <a:ext cx="3280012" cy="3889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323833" y="0"/>
            <a:ext cx="5732060" cy="709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1489266_447220668723730_89052900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968" y="165009"/>
            <a:ext cx="7203409" cy="1872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TUNEIRAS DO OESTE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8.580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9219" name="Picture 3" descr="C:\Users\Ricardo\Desktop\Digitalização\20141120_171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" y="2336800"/>
            <a:ext cx="5400000" cy="4050000"/>
          </a:xfrm>
          <a:prstGeom prst="rect">
            <a:avLst/>
          </a:prstGeom>
          <a:noFill/>
        </p:spPr>
      </p:pic>
      <p:pic>
        <p:nvPicPr>
          <p:cNvPr id="9220" name="Picture 4" descr="C:\Users\Ricardo\Desktop\Digitalização\20141120_1218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324100"/>
            <a:ext cx="5400000" cy="405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MARABÁ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1.276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10242" name="Picture 2" descr="C:\Users\Ricardo\Desktop\Digitalização\20141119_09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00" y="2286000"/>
            <a:ext cx="5400000" cy="4050000"/>
          </a:xfrm>
          <a:prstGeom prst="rect">
            <a:avLst/>
          </a:prstGeom>
          <a:noFill/>
        </p:spPr>
      </p:pic>
      <p:pic>
        <p:nvPicPr>
          <p:cNvPr id="6" name="Picture 3" descr="C:\Users\Ricardo\Desktop\Digitalização\20141120_1719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5400" y="2298700"/>
            <a:ext cx="5400000" cy="405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TABELIONATO DE NOTAS E PROTESTOS</a:t>
            </a:r>
            <a:br>
              <a:rPr lang="pt-BR" sz="2800" dirty="0" smtClean="0"/>
            </a:br>
            <a:r>
              <a:rPr lang="pt-BR" sz="2800" dirty="0" smtClean="0"/>
              <a:t>GOIOERÊ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Ricardo\Desktop\Digitalização\20141121_094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0" y="1739900"/>
            <a:ext cx="5400000" cy="40500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280512" y="1744450"/>
            <a:ext cx="3886200" cy="2031325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O OBJETIVO DESTA VISITA FOI  TIRAR DÚVIDAS SOBRE A UTILIZAÇÃO CORRETA  DO SELO DIGITAL E  EXPLICAR A IMPORTÂNCIA DA IMPLANTAÇÃO DO SISTEMA DE SELO DIGITAL.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RIO BONITO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1680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12290" name="Picture 2" descr="C:\Users\Ricardo\Desktop\Digitalização\20141121_125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8666"/>
            <a:ext cx="3960000" cy="2970000"/>
          </a:xfrm>
          <a:prstGeom prst="rect">
            <a:avLst/>
          </a:prstGeom>
          <a:noFill/>
        </p:spPr>
      </p:pic>
      <p:pic>
        <p:nvPicPr>
          <p:cNvPr id="12292" name="Picture 4" descr="C:\Users\Ricardo\Desktop\Digitalização\20141121_142322~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7700" y="1714501"/>
            <a:ext cx="3960000" cy="3302009"/>
          </a:xfrm>
          <a:prstGeom prst="rect">
            <a:avLst/>
          </a:prstGeom>
          <a:noFill/>
        </p:spPr>
      </p:pic>
      <p:pic>
        <p:nvPicPr>
          <p:cNvPr id="12293" name="Picture 5" descr="C:\Users\Ricardo\Desktop\Digitalização\20141121_170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8452" y="2439727"/>
            <a:ext cx="3960000" cy="297000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13960" y="5574919"/>
            <a:ext cx="10932046" cy="923330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ALÉM DE REALIZAR A DIGITALIZAÇÃO  DOS LIVROS E PRESTAR APOIO NO ENVIO DOS ATOS RETROATIVOS APROVEITAMOS VISITA PARA TIRAR DÚVIDAS DE COMO CADASTRAR OS ATOS GRATUITOS NO SISTEMA FUNARPEN.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TÍTULOS E DOCUMENTOS</a:t>
            </a:r>
            <a:br>
              <a:rPr lang="pt-BR" sz="2800" dirty="0" smtClean="0"/>
            </a:br>
            <a:r>
              <a:rPr lang="pt-BR" sz="2800" dirty="0" smtClean="0"/>
              <a:t>SÃO MIGUEL DO IGUAÇU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Ricardo\Desktop\Digitalização\20141124_152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41" y="1530444"/>
            <a:ext cx="4482315" cy="3361736"/>
          </a:xfrm>
          <a:prstGeom prst="rect">
            <a:avLst/>
          </a:prstGeom>
          <a:noFill/>
        </p:spPr>
      </p:pic>
      <p:pic>
        <p:nvPicPr>
          <p:cNvPr id="13315" name="Picture 3" descr="C:\Users\Ricardo\Desktop\Digitalização\20141124_160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6441" y="1555844"/>
            <a:ext cx="4482315" cy="336173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86849" y="5254387"/>
            <a:ext cx="10781736" cy="923330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ESTA VISITA FOI IMPORTANTE PARA ESCLERECER ALGUMAS DÚVIDAS LEVANTADAS  PELO CARTÓRIO SOBRE O ENVIO DOS ATOS GRATUITOS, CASAMENTOS COLETIVOS  E IMPLANTAÇÃO DO SELO DIGITAL.</a:t>
            </a:r>
          </a:p>
          <a:p>
            <a:r>
              <a:rPr lang="pt-BR" dirty="0" smtClean="0"/>
              <a:t>FOMOS MUITO BEM RECEPCIONADOS PELA OFICIAL  MARCIA JANETE DA SILVA E SUA EQUIPE.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DR. OLIVEIRA CASTRO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3.613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14338" name="Picture 2" descr="C:\Users\Ricardo\Desktop\Digitalização\20141125_090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00" y="4096700"/>
            <a:ext cx="3360000" cy="2520000"/>
          </a:xfrm>
          <a:prstGeom prst="rect">
            <a:avLst/>
          </a:prstGeom>
          <a:noFill/>
        </p:spPr>
      </p:pic>
      <p:pic>
        <p:nvPicPr>
          <p:cNvPr id="14339" name="Picture 3" descr="C:\Users\Ricardo\Desktop\Digitalização\20141125_095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00" y="1493200"/>
            <a:ext cx="3360000" cy="2520000"/>
          </a:xfrm>
          <a:prstGeom prst="rect">
            <a:avLst/>
          </a:prstGeom>
          <a:noFill/>
        </p:spPr>
      </p:pic>
      <p:pic>
        <p:nvPicPr>
          <p:cNvPr id="14340" name="Picture 4" descr="C:\Users\Ricardo\Desktop\Digitalização\20141125_131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096700"/>
            <a:ext cx="3360000" cy="2520000"/>
          </a:xfrm>
          <a:prstGeom prst="rect">
            <a:avLst/>
          </a:prstGeom>
          <a:noFill/>
        </p:spPr>
      </p:pic>
      <p:pic>
        <p:nvPicPr>
          <p:cNvPr id="14341" name="Picture 5" descr="C:\Users\Ricardo\Desktop\Digitalização\20141125_1321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1524000"/>
            <a:ext cx="3360000" cy="252000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7683500" y="1739900"/>
            <a:ext cx="4356100" cy="2031325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COM PROPÓSITO DE DIGITALIZAR OS LIVROS E PRESTAR APOIO NO ENVIO DOS ATOS RETROATIVOS APROVEITAMOS VISITA PARA TIRAR DÚVIDAS DE COMO CADASTRAR OS ATOS E ORIENTAR MANTER EM DIA A INFORMAÇÃO DOS ATOS.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TÍTULOS E DOCUMENTOS</a:t>
            </a:r>
            <a:br>
              <a:rPr lang="pt-BR" sz="2800" dirty="0" smtClean="0"/>
            </a:br>
            <a:r>
              <a:rPr lang="pt-BR" sz="2800" dirty="0" smtClean="0"/>
              <a:t>GUAÍRA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Ricardo\Desktop\Digitalização\20141125_145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100" y="1739900"/>
            <a:ext cx="4231600" cy="3173700"/>
          </a:xfrm>
          <a:prstGeom prst="rect">
            <a:avLst/>
          </a:prstGeom>
          <a:noFill/>
        </p:spPr>
      </p:pic>
      <p:pic>
        <p:nvPicPr>
          <p:cNvPr id="9" name="Picture 3" descr="C:\Users\Ricardo\Desktop\Digitalização\20141125_151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700" y="1739900"/>
            <a:ext cx="4231600" cy="31737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1739900" y="5143500"/>
            <a:ext cx="9588500" cy="923330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NESTA VISITA ALÉM DE RETIRAR ALGUMAS DÚVIDAS SOBRE A UTILIZAÇÃO DO SELO DIGITAL APROVEITAMOS PARA ESCLERECER ALGUMAS QUESTÕES SOBRE O ENVIO DOS ATOS GRATUITOS.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TABELIONATO DE NOTAS E PROTESTOS</a:t>
            </a:r>
            <a:br>
              <a:rPr lang="pt-BR" sz="2800" dirty="0" smtClean="0"/>
            </a:br>
            <a:r>
              <a:rPr lang="pt-BR" sz="2800" dirty="0" smtClean="0"/>
              <a:t>CAMBÉ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Ricardo\Desktop\Digitalização\20141126_151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1608" y="1709198"/>
            <a:ext cx="4852360" cy="363927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193615" y="5538531"/>
            <a:ext cx="9874724" cy="923330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O OBJETIVO DESTA VISITA FOI  TIRAR DÚVIDAS SOBRE A UTILIZAÇÃO CORRETA  DO SELO DIGITAL E  EXPLICAR A IMPORTÂNCIA DA IMPLANTAÇÃO DO SISTEMA DE SELO DIGITAL.</a:t>
            </a:r>
          </a:p>
          <a:p>
            <a:endParaRPr lang="pt-BR" dirty="0" smtClean="0"/>
          </a:p>
        </p:txBody>
      </p:sp>
      <p:pic>
        <p:nvPicPr>
          <p:cNvPr id="1027" name="Picture 3" descr="C:\Users\Ricardo\Desktop\FUNARPEN\Viagem\Fotos\IMG-20150119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0474" y="1719622"/>
            <a:ext cx="4852360" cy="3639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TABELIONATO DE NOTAS E PROTESTOS</a:t>
            </a:r>
            <a:br>
              <a:rPr lang="pt-BR" sz="2800" dirty="0" smtClean="0"/>
            </a:br>
            <a:r>
              <a:rPr lang="pt-BR" sz="2800" dirty="0" smtClean="0"/>
              <a:t>CASTRO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Ricardo\Desktop\Digitalização\20141127_13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9400" y="1854200"/>
            <a:ext cx="5400000" cy="4050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403342" y="1908223"/>
            <a:ext cx="3886200" cy="2031325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O OBJETIVO DESTA VISITA FOI  TIRAR DÚVIDAS SOBRE A UTILIZAÇÃO CORRETA  DO SELO DIGITAL E  EXPLICAR A IMPORTÂNCIA DA IMPLANTAÇÃO DO SISTEMA DE SELO DIGITAL.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TÍTULOS E DOCUMENTOS</a:t>
            </a:r>
            <a:br>
              <a:rPr lang="pt-BR" sz="2800" dirty="0" smtClean="0"/>
            </a:br>
            <a:r>
              <a:rPr lang="pt-BR" sz="2800" dirty="0" smtClean="0"/>
              <a:t>CASTRO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Ricardo\Desktop\Digitalização\20141127_141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8106" y="1502202"/>
            <a:ext cx="4176784" cy="3132588"/>
          </a:xfrm>
          <a:prstGeom prst="rect">
            <a:avLst/>
          </a:prstGeom>
          <a:noFill/>
        </p:spPr>
      </p:pic>
      <p:pic>
        <p:nvPicPr>
          <p:cNvPr id="18436" name="Picture 4" descr="C:\Users\Ricardo\Desktop\Digitalização\20141127_142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6101" y="1381041"/>
            <a:ext cx="4050000" cy="433737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116653" y="4826675"/>
            <a:ext cx="5925592" cy="1477328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FINALIZANDO A VIAGEM VISITAMOS O CARTÓRIO DE REGISTRO CIVIL DE CASTRO ONDE FOMOS RECEPCIONADOS PELO ATUAL PRESIDENTE DO FUNARPEN E OFICIAL DO CARTÓRIO DR. ROBERT JONCZYK.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PIÊN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6.126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Ricardo\Desktop\Digitalização\20141028_173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" y="2260600"/>
            <a:ext cx="3960000" cy="2970000"/>
          </a:xfrm>
          <a:prstGeom prst="rect">
            <a:avLst/>
          </a:prstGeom>
          <a:noFill/>
        </p:spPr>
      </p:pic>
      <p:pic>
        <p:nvPicPr>
          <p:cNvPr id="1027" name="Picture 3" descr="C:\Users\Ricardo\Desktop\Digitalização\20141028_144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0400" y="3581400"/>
            <a:ext cx="3960000" cy="2970000"/>
          </a:xfrm>
          <a:prstGeom prst="rect">
            <a:avLst/>
          </a:prstGeom>
          <a:noFill/>
        </p:spPr>
      </p:pic>
      <p:pic>
        <p:nvPicPr>
          <p:cNvPr id="1028" name="Picture 4" descr="C:\Users\Ricardo\Desktop\Digitalização\20141028_093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100" y="2286000"/>
            <a:ext cx="3960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9575996" cy="4289756"/>
          </a:xfrm>
        </p:spPr>
        <p:txBody>
          <a:bodyPr anchor="ctr">
            <a:noAutofit/>
          </a:bodyPr>
          <a:lstStyle/>
          <a:p>
            <a:r>
              <a:rPr lang="pt-BR" sz="2800" dirty="0" smtClean="0">
                <a:latin typeface="Albertus Medium" pitchFamily="34" charset="0"/>
              </a:rPr>
              <a:t>CARTÓRIOS VISITADOS.....................................18</a:t>
            </a:r>
            <a:br>
              <a:rPr lang="pt-BR" sz="2800" dirty="0" smtClean="0">
                <a:latin typeface="Albertus Medium" pitchFamily="34" charset="0"/>
              </a:rPr>
            </a:br>
            <a:r>
              <a:rPr lang="pt-BR" sz="2800" dirty="0" smtClean="0">
                <a:latin typeface="Albertus Medium" pitchFamily="34" charset="0"/>
              </a:rPr>
              <a:t>LIVROS DIGITALIZADOS...................................188</a:t>
            </a:r>
            <a:br>
              <a:rPr lang="pt-BR" sz="2800" dirty="0" smtClean="0">
                <a:latin typeface="Albertus Medium" pitchFamily="34" charset="0"/>
              </a:rPr>
            </a:br>
            <a:r>
              <a:rPr lang="pt-BR" sz="2800" dirty="0" smtClean="0">
                <a:latin typeface="Albertus Medium" pitchFamily="34" charset="0"/>
              </a:rPr>
              <a:t>FOTOS.........................................................36.530</a:t>
            </a:r>
            <a:br>
              <a:rPr lang="pt-BR" sz="2800" dirty="0" smtClean="0">
                <a:latin typeface="Albertus Medium" pitchFamily="34" charset="0"/>
              </a:rPr>
            </a:br>
            <a:endParaRPr lang="pt-BR" sz="2800" dirty="0" smtClean="0">
              <a:latin typeface="Albertus Medium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AREIA BRANCA DO ASSIS – VISITA TÉCNICA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Ricardo\Desktop\Digitalização\20141031_094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" y="1727200"/>
            <a:ext cx="4800000" cy="3600000"/>
          </a:xfrm>
          <a:prstGeom prst="rect">
            <a:avLst/>
          </a:prstGeom>
          <a:noFill/>
        </p:spPr>
      </p:pic>
      <p:pic>
        <p:nvPicPr>
          <p:cNvPr id="2051" name="Picture 3" descr="C:\Users\Ricardo\Desktop\Digitalização\20141031_104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739900"/>
            <a:ext cx="4800000" cy="3600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835546" y="5608661"/>
            <a:ext cx="10617200" cy="646331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EM VISITA AO CARTÓRIO, RETIRAMOS ALGUMAS DÚVIDAS SOBRE A UTILIZAÇÃO E FUNCIONALIDADE DO SISTEMA  DE SELO DIGITAL.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LAGOA VERDE – VISITA TÉCNICA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Ricardo\Desktop\Digitalização\20141031_13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854200"/>
            <a:ext cx="3960000" cy="2970000"/>
          </a:xfrm>
          <a:prstGeom prst="rect">
            <a:avLst/>
          </a:prstGeom>
          <a:noFill/>
        </p:spPr>
      </p:pic>
      <p:pic>
        <p:nvPicPr>
          <p:cNvPr id="3075" name="Picture 3" descr="C:\Users\Ricardo\Desktop\Digitalização\20141031_135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159000"/>
            <a:ext cx="3960000" cy="2970000"/>
          </a:xfrm>
          <a:prstGeom prst="rect">
            <a:avLst/>
          </a:prstGeom>
          <a:noFill/>
        </p:spPr>
      </p:pic>
      <p:pic>
        <p:nvPicPr>
          <p:cNvPr id="3076" name="Picture 4" descr="C:\Users\Ricardo\Desktop\Digitalização\20141031_1508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5800" y="1816100"/>
            <a:ext cx="3960000" cy="29700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08000" y="5676900"/>
            <a:ext cx="10617200" cy="646331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VISANDO AJUDAR CARTÓRIO A FINALIZAR O ENVIO DOS ATOS RETROATIVOS. </a:t>
            </a:r>
          </a:p>
          <a:p>
            <a:r>
              <a:rPr lang="pt-BR" dirty="0" smtClean="0"/>
              <a:t>INSTRUIMOS COMO CADASTRAR E ENVIAR PARA O SISTEMA FUNARPEN.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GUAPIRAMA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3.143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4098" name="Picture 2" descr="C:\Users\Ricardo\Desktop\Digitalização\20141112_090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1727200"/>
            <a:ext cx="3960000" cy="2970000"/>
          </a:xfrm>
          <a:prstGeom prst="rect">
            <a:avLst/>
          </a:prstGeom>
          <a:noFill/>
        </p:spPr>
      </p:pic>
      <p:pic>
        <p:nvPicPr>
          <p:cNvPr id="4099" name="Picture 3" descr="C:\Users\Ricardo\Desktop\Digitalização\20141112_144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0" y="3302000"/>
            <a:ext cx="3960000" cy="2970000"/>
          </a:xfrm>
          <a:prstGeom prst="rect">
            <a:avLst/>
          </a:prstGeom>
          <a:noFill/>
        </p:spPr>
      </p:pic>
      <p:pic>
        <p:nvPicPr>
          <p:cNvPr id="4100" name="Picture 4" descr="C:\Users\Ricardo\Desktop\Digitalização\20141112_174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7700" y="1752600"/>
            <a:ext cx="3960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TÍTULOS E DOCUMENTOS</a:t>
            </a:r>
            <a:br>
              <a:rPr lang="pt-BR" sz="2800" dirty="0" smtClean="0"/>
            </a:br>
            <a:r>
              <a:rPr lang="pt-BR" sz="2800" dirty="0" smtClean="0"/>
              <a:t>SÃO JERÔNIMO DA SERRA – VISITA TÉCNICA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Ricardo\Desktop\Digitalização\20141113_093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676400"/>
            <a:ext cx="3960000" cy="2970000"/>
          </a:xfrm>
          <a:prstGeom prst="rect">
            <a:avLst/>
          </a:prstGeom>
          <a:noFill/>
        </p:spPr>
      </p:pic>
      <p:pic>
        <p:nvPicPr>
          <p:cNvPr id="5123" name="Picture 3" descr="C:\Users\Ricardo\Desktop\Digitalização\20141113_151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171700"/>
            <a:ext cx="3960000" cy="2970000"/>
          </a:xfrm>
          <a:prstGeom prst="rect">
            <a:avLst/>
          </a:prstGeom>
          <a:noFill/>
        </p:spPr>
      </p:pic>
      <p:pic>
        <p:nvPicPr>
          <p:cNvPr id="5124" name="Picture 4" descr="C:\Users\Ricardo\Desktop\Digitalização\20141113_1232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5800" y="1714500"/>
            <a:ext cx="3960000" cy="29700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762000" y="5537200"/>
            <a:ext cx="10617200" cy="646331"/>
          </a:xfrm>
          <a:prstGeom prst="rect">
            <a:avLst/>
          </a:prstGeom>
          <a:noFill/>
          <a:ln w="3175">
            <a:solidFill>
              <a:schemeClr val="accent6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 smtClean="0"/>
              <a:t>COM FINALIDADE DE APOIAR CARTÓRIO A TERMINAR O ENVIO DOS ATOS RETROATIVOS ORIENTAMOS A FORMA CORRETA DE ENVIO DOS ATOS NO QUAL ESTAVA COM MUITA DIFICULDADE.</a:t>
            </a:r>
          </a:p>
        </p:txBody>
      </p:sp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RANCHO ALEGRE D’OESTE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1.596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6146" name="Picture 2" descr="C:\Users\Ricardo\Desktop\Digitalização\20141114_085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2133600"/>
            <a:ext cx="3960000" cy="2970000"/>
          </a:xfrm>
          <a:prstGeom prst="rect">
            <a:avLst/>
          </a:prstGeom>
          <a:noFill/>
        </p:spPr>
      </p:pic>
      <p:pic>
        <p:nvPicPr>
          <p:cNvPr id="6147" name="Picture 3" descr="C:\Users\Ricardo\Desktop\Digitalização\20141114_112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2100" y="3556000"/>
            <a:ext cx="3960000" cy="2970000"/>
          </a:xfrm>
          <a:prstGeom prst="rect">
            <a:avLst/>
          </a:prstGeom>
          <a:noFill/>
        </p:spPr>
      </p:pic>
      <p:pic>
        <p:nvPicPr>
          <p:cNvPr id="6148" name="Picture 4" descr="C:\Users\Ricardo\Desktop\Digitalização\20141114_1159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5800" y="2082800"/>
            <a:ext cx="3960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QUARTO CENTENÁRIO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5.242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7170" name="Picture 2" descr="C:\Users\Ricardo\Desktop\Digitalização\20141117_182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800" y="2043400"/>
            <a:ext cx="4876800" cy="3657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2200" y="2057400"/>
            <a:ext cx="324356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0304" y="40944"/>
            <a:ext cx="10731696" cy="1542197"/>
          </a:xfrm>
        </p:spPr>
        <p:txBody>
          <a:bodyPr anchor="ctr">
            <a:noAutofit/>
          </a:bodyPr>
          <a:lstStyle/>
          <a:p>
            <a:r>
              <a:rPr lang="pt-BR" sz="2800" dirty="0" smtClean="0"/>
              <a:t>REGISTRO CIVIL E TABELIONATO DE NOTAS</a:t>
            </a:r>
            <a:br>
              <a:rPr lang="pt-BR" sz="2800" dirty="0" smtClean="0"/>
            </a:br>
            <a:r>
              <a:rPr lang="pt-BR" sz="2800" dirty="0" smtClean="0"/>
              <a:t>YOLANDA – DIGITALIZAÇÃO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8" y="11216"/>
            <a:ext cx="112129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9210262" y="40944"/>
            <a:ext cx="2553098" cy="15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bertus Medium" pitchFamily="34" charset="0"/>
                <a:ea typeface="+mj-ea"/>
                <a:cs typeface="+mj-cs"/>
              </a:rPr>
              <a:t>LIVROS: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600" dirty="0" smtClean="0">
                <a:solidFill>
                  <a:schemeClr val="accent1"/>
                </a:solidFill>
                <a:latin typeface="Albertus Medium" pitchFamily="34" charset="0"/>
                <a:ea typeface="+mj-ea"/>
                <a:cs typeface="+mj-cs"/>
              </a:rPr>
              <a:t>FOTOS: 5.274 </a:t>
            </a:r>
            <a:endParaRPr kumimoji="0" lang="pt-BR" sz="2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bertus Medium" pitchFamily="34" charset="0"/>
              <a:ea typeface="+mj-ea"/>
              <a:cs typeface="+mj-cs"/>
            </a:endParaRPr>
          </a:p>
        </p:txBody>
      </p:sp>
      <p:pic>
        <p:nvPicPr>
          <p:cNvPr id="8194" name="Picture 2" descr="C:\Users\Ricardo\Desktop\Digitalização\20141118_111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778000"/>
            <a:ext cx="3960000" cy="2970000"/>
          </a:xfrm>
          <a:prstGeom prst="rect">
            <a:avLst/>
          </a:prstGeom>
          <a:noFill/>
        </p:spPr>
      </p:pic>
      <p:pic>
        <p:nvPicPr>
          <p:cNvPr id="8195" name="Picture 3" descr="C:\Users\Ricardo\Desktop\Digitalização\20141118_192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1854200"/>
            <a:ext cx="3960000" cy="2970000"/>
          </a:xfrm>
          <a:prstGeom prst="rect">
            <a:avLst/>
          </a:prstGeom>
          <a:noFill/>
        </p:spPr>
      </p:pic>
      <p:pic>
        <p:nvPicPr>
          <p:cNvPr id="8196" name="Picture 4" descr="C:\Users\Ricardo\Desktop\Digitalização\20141118_193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2100" y="3403600"/>
            <a:ext cx="3960000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ia 16x9">
  <a:themeElements>
    <a:clrScheme name="Personalizada 29">
      <a:dk1>
        <a:srgbClr val="23325B"/>
      </a:dk1>
      <a:lt1>
        <a:srgbClr val="FFFFFF"/>
      </a:lt1>
      <a:dk2>
        <a:srgbClr val="FFFFFF"/>
      </a:dk2>
      <a:lt2>
        <a:srgbClr val="EAEAEA"/>
      </a:lt2>
      <a:accent1>
        <a:srgbClr val="23325B"/>
      </a:accent1>
      <a:accent2>
        <a:srgbClr val="23325B"/>
      </a:accent2>
      <a:accent3>
        <a:srgbClr val="23325B"/>
      </a:accent3>
      <a:accent4>
        <a:srgbClr val="23325B"/>
      </a:accent4>
      <a:accent5>
        <a:srgbClr val="23325B"/>
      </a:accent5>
      <a:accent6>
        <a:srgbClr val="23325B"/>
      </a:accent6>
      <a:hlink>
        <a:srgbClr val="23325B"/>
      </a:hlink>
      <a:folHlink>
        <a:srgbClr val="23325B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4A0A9-2C99-418B-A071-FC66BFD35D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C8B583-6F29-43E5-A753-63A626A76C9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493AF9-AC66-400F-BE61-DEAB22F2F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502</Words>
  <Application>Microsoft Office PowerPoint</Application>
  <PresentationFormat>Personalizar</PresentationFormat>
  <Paragraphs>76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Ecologia 16x9</vt:lpstr>
      <vt:lpstr>Slide 1</vt:lpstr>
      <vt:lpstr>REGISTRO CIVIL E TABELIONATO DE NOTAS PIÊN – DIGITALIZAÇÃO </vt:lpstr>
      <vt:lpstr>REGISTRO CIVIL E TABELIONATO DE NOTAS AREIA BRANCA DO ASSIS – VISITA TÉCNICA</vt:lpstr>
      <vt:lpstr>REGISTRO CIVIL E TABELIONATO DE NOTAS LAGOA VERDE – VISITA TÉCNICA</vt:lpstr>
      <vt:lpstr>REGISTRO CIVIL E TABELIONATO DE NOTAS GUAPIRAMA – DIGITALIZAÇÃO </vt:lpstr>
      <vt:lpstr>REGISTRO CIVIL E TÍTULOS E DOCUMENTOS SÃO JERÔNIMO DA SERRA – VISITA TÉCNICA </vt:lpstr>
      <vt:lpstr>REGISTRO CIVIL E TABELIONATO DE NOTAS RANCHO ALEGRE D’OESTE – DIGITALIZAÇÃO </vt:lpstr>
      <vt:lpstr>REGISTRO CIVIL E TABELIONATO DE NOTAS QUARTO CENTENÁRIO – DIGITALIZAÇÃO </vt:lpstr>
      <vt:lpstr>REGISTRO CIVIL E TABELIONATO DE NOTAS YOLANDA – DIGITALIZAÇÃO </vt:lpstr>
      <vt:lpstr>REGISTRO CIVIL E TABELIONATO DE NOTAS TUNEIRAS DO OESTE – DIGITALIZAÇÃO </vt:lpstr>
      <vt:lpstr>REGISTRO CIVIL E TABELIONATO DE NOTAS MARABÁ – DIGITALIZAÇÃO </vt:lpstr>
      <vt:lpstr>TABELIONATO DE NOTAS E PROTESTOS GOIOERÊ – VISITA TÉCNICA </vt:lpstr>
      <vt:lpstr>REGISTRO CIVIL E TABELIONATO DE NOTAS RIO BONITO – DIGITALIZAÇÃO </vt:lpstr>
      <vt:lpstr>REGISTRO CIVIL E TÍTULOS E DOCUMENTOS SÃO MIGUEL DO IGUAÇU – VISITA TÉCNICA </vt:lpstr>
      <vt:lpstr>REGISTRO CIVIL E TABELIONATO DE NOTAS DR. OLIVEIRA CASTRO – DIGITALIZAÇÃO </vt:lpstr>
      <vt:lpstr>REGISTRO CIVIL E TÍTULOS E DOCUMENTOS GUAÍRA – VISITA TÉCNICA </vt:lpstr>
      <vt:lpstr>TABELIONATO DE NOTAS E PROTESTOS CAMBÉ – VISITA TÉCNICA </vt:lpstr>
      <vt:lpstr>TABELIONATO DE NOTAS E PROTESTOS CASTRO – VISITA TÉCNICA </vt:lpstr>
      <vt:lpstr>REGISTRO CIVIL E TÍTULOS E DOCUMENTOS CASTRO – VISITA TÉCNICA </vt:lpstr>
      <vt:lpstr>CARTÓRIOS VISITADOS.....................................18 LIVROS DIGITALIZADOS...................................188 FOTOS.........................................................36.530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de Título</dc:title>
  <dc:creator>lUIS</dc:creator>
  <cp:lastModifiedBy>Ricardo</cp:lastModifiedBy>
  <cp:revision>60</cp:revision>
  <dcterms:created xsi:type="dcterms:W3CDTF">2013-04-05T20:05:51Z</dcterms:created>
  <dcterms:modified xsi:type="dcterms:W3CDTF">2015-02-23T19:18:54Z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